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1096-DCCF-44E5-832F-6B7F50BA6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98628-D4A2-4F4B-AF32-5FEFFA15F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6E52-ECF2-417A-8648-042574F7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09641-982B-4E34-A1E6-A58C41F2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3AE8-A96A-41A9-B50B-C4F94CA9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0F7E-B1BB-4316-BD22-3A4A1051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0BDFF-5E43-4395-8E5D-F06A9ABEA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6A5D-76E5-4BFF-97E7-19B8D398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9E2F9-9381-4E35-A3A8-5F293573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83255-7FDD-45E3-81FF-05D53693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0BE8A-104C-4FBE-BE9B-E9F9C6366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01374-B9E8-44BD-B874-6AE7F659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53FC-9C00-4699-8E4A-F3A3D5B9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BE52-0965-46EE-A98A-0E30944F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0FB1-44A2-4BF6-B725-95B9CB8A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6471-EF26-4D45-845C-2CBD19BB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4077-9C22-4562-AB91-5F02655A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3C489-B301-4A09-8E7B-18BE75C3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D800-1D0D-42D1-B95A-0AC2362D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CB02-7D45-494F-AB2F-DBA868DD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D71E-1B14-463B-96E8-AF8EA0F2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46801-3641-4903-9DC7-230C667F6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BF899-09BF-46FD-A3D1-F35D86CF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725D-7E7C-40F1-A881-1E75C8BC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54EF-8D59-4F9C-A860-3BD53929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9C6-D6E1-41FC-ACCC-3CD23FB6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B8427-D2B4-47CE-B630-73D7871B5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89624-776F-4646-9A4B-8C4585EC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E3FF-11FB-437F-BCB1-89C926EA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21623-DD2E-4D77-A6FD-AD125254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DFFE2-0102-46B4-A460-67C53361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43A0-0E6C-4889-A3AB-CAE5F290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C392F-920C-4B84-8D7D-A7E781F45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DE5D0-F28B-481D-8140-F9DB098D2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35129-9441-4BC0-899F-53436C2B9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0C996-95BF-4A48-BFDE-F79BFEF56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A4326-6DB1-48D6-84C4-127ACB8C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1C58F-A299-41DA-877C-D9B8C719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DB010-F340-46D1-BFB3-94FC329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D1FA-1050-4AC4-8135-BDF24FE2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8AFB2-37DC-460C-BAEA-98F337A6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59B3C-2CDB-4AFA-B0F9-8686848C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55D53-3235-48F8-8A7A-F9E60276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2D0F6-90E0-4875-8445-6764264A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B36FA-625A-4909-9704-D1BBE37E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5FBD-9DBB-4126-BB8E-AB4BC6EF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591F-BF3A-45C1-AA9B-26E07E94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1D21-616B-4D6C-93BA-D935AD6B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A52C-D81E-473D-9CD3-CFC308FB5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BAD4-93EE-471F-9220-12336C3D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378A4-ACE1-4183-B3F9-5FE357D7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172CC-3824-4AEA-96C5-65C7FD01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C16E-0644-4ECA-9FB3-53CBA64E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17B99-FC6B-4B98-A311-70398A725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4F74E-D274-412D-95E3-818C9D731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8DEB-621F-44D9-857E-52221CCE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5F94F-4D9F-431F-9848-7289D87C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4D9B6-0560-4556-86D9-3F7E0E53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EE5B8-FAB0-44A6-8A06-897BE7CC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B6784-8BEC-4D6E-AF93-0258AEBD3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DD12-C238-4B6A-8877-41143FBE0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EB1E-B36C-4D57-BB3F-9AACE9A8492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2C116-D322-42AE-93BD-63C51C08E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01D1-EEE9-45B3-B85F-4A0B1059B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711A-1D29-4651-9287-188541A3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F42729FE-CB6A-42B6-9C33-62CA61792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6130" r="24555" b="2961"/>
          <a:stretch/>
        </p:blipFill>
        <p:spPr>
          <a:xfrm>
            <a:off x="3723507" y="10"/>
            <a:ext cx="8468493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A9DBE-288A-4BCD-896F-62EE48B96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752660"/>
            <a:ext cx="7897146" cy="1805368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Avenir Next LT Pro" panose="020B0504020202020204" pitchFamily="34" charset="0"/>
                <a:cs typeface="Hadassah Friedlaender" panose="020B0604020202020204" pitchFamily="18" charset="-79"/>
              </a:rPr>
              <a:t>Nitrogen Storage in the Deep Interiors of Rocky Planets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1EE2B-1690-436D-B7C2-258611A81027}"/>
              </a:ext>
            </a:extLst>
          </p:cNvPr>
          <p:cNvSpPr/>
          <p:nvPr/>
        </p:nvSpPr>
        <p:spPr>
          <a:xfrm>
            <a:off x="412521" y="4412974"/>
            <a:ext cx="4257085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6A61E-1C96-4924-BD45-A7825D4D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310678"/>
            <a:ext cx="7335578" cy="322091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venir Next LT Pro" panose="020B0504020202020204" pitchFamily="34" charset="0"/>
              </a:rPr>
              <a:t>Shradha Ravikumar, S.-H. Dan Shim</a:t>
            </a:r>
          </a:p>
          <a:p>
            <a:pPr algn="l"/>
            <a:r>
              <a:rPr lang="en-US" sz="2800" dirty="0">
                <a:latin typeface="Avenir Next LT Pro" panose="020B0504020202020204" pitchFamily="34" charset="0"/>
              </a:rPr>
              <a:t>Arizona State University, School of Earth and Space Exploration</a:t>
            </a:r>
          </a:p>
          <a:p>
            <a:pPr algn="l"/>
            <a:r>
              <a:rPr lang="en-US" sz="2800" dirty="0">
                <a:latin typeface="Avenir Next LT Pro" panose="020B0504020202020204" pitchFamily="34" charset="0"/>
              </a:rPr>
              <a:t>Arizona Space Grant Statewide Symposium</a:t>
            </a:r>
          </a:p>
          <a:p>
            <a:pPr algn="l"/>
            <a:r>
              <a:rPr lang="en-US" sz="2800" dirty="0">
                <a:latin typeface="Avenir Next LT Pro" panose="020B0504020202020204" pitchFamily="34" charset="0"/>
              </a:rPr>
              <a:t>Hilton Tucson East, Tucson, AZ</a:t>
            </a:r>
          </a:p>
          <a:p>
            <a:pPr algn="l"/>
            <a:r>
              <a:rPr lang="en-US" sz="2800" dirty="0">
                <a:latin typeface="Avenir Next LT Pro" panose="020B0504020202020204" pitchFamily="34" charset="0"/>
              </a:rPr>
              <a:t>April 23,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416F6-C36E-4431-A640-EC382B97D1FB}"/>
              </a:ext>
            </a:extLst>
          </p:cNvPr>
          <p:cNvSpPr/>
          <p:nvPr/>
        </p:nvSpPr>
        <p:spPr>
          <a:xfrm>
            <a:off x="477980" y="625683"/>
            <a:ext cx="704088" cy="146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9246C1-6448-4097-B5A3-3F0AAF9106DD}"/>
              </a:ext>
            </a:extLst>
          </p:cNvPr>
          <p:cNvCxnSpPr/>
          <p:nvPr/>
        </p:nvCxnSpPr>
        <p:spPr>
          <a:xfrm>
            <a:off x="579555" y="2961168"/>
            <a:ext cx="3538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93899C-E06E-4D37-AD9F-E850A8B0A886}"/>
              </a:ext>
            </a:extLst>
          </p:cNvPr>
          <p:cNvSpPr txBox="1"/>
          <p:nvPr/>
        </p:nvSpPr>
        <p:spPr>
          <a:xfrm>
            <a:off x="412521" y="6542947"/>
            <a:ext cx="7962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venir Next LT Pro" panose="020B0504020202020204" pitchFamily="34" charset="0"/>
              </a:rPr>
              <a:t>Image Source: https://www.visibleearth.nasa.gov/images/144427/all-of-you-on-the-good-earth/144427f</a:t>
            </a:r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FF115EED-1A2B-4C1B-8741-02BD7F54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78" y="5446782"/>
            <a:ext cx="1346424" cy="1346424"/>
          </a:xfrm>
          <a:prstGeom prst="rect">
            <a:avLst/>
          </a:prstGeom>
        </p:spPr>
      </p:pic>
      <p:pic>
        <p:nvPicPr>
          <p:cNvPr id="24" name="Picture 2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2364108-69E4-4653-8382-74AB7A323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0812754" y="5377247"/>
            <a:ext cx="1379243" cy="1415959"/>
          </a:xfrm>
          <a:prstGeom prst="rect">
            <a:avLst/>
          </a:prstGeom>
        </p:spPr>
      </p:pic>
      <p:pic>
        <p:nvPicPr>
          <p:cNvPr id="26" name="Picture 25" descr="Text, logo&#10;&#10;Description automatically generated">
            <a:extLst>
              <a:ext uri="{FF2B5EF4-FFF2-40B4-BE49-F238E27FC236}">
                <a16:creationId xmlns:a16="http://schemas.microsoft.com/office/drawing/2014/main" id="{9235C78C-2275-4093-909D-AF7754551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5235" r="58750" b="12250"/>
          <a:stretch/>
        </p:blipFill>
        <p:spPr>
          <a:xfrm>
            <a:off x="8951002" y="5580179"/>
            <a:ext cx="1882558" cy="10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6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6587"/>
            <a:ext cx="10515600" cy="19727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venir Next LT Pro" panose="020B0504020202020204" pitchFamily="34" charset="0"/>
              </a:rPr>
              <a:t>Acknowledgements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I would like to thank Dr. Dan Shim for his mentorship and guidance on this project. I would also like to thank the other members of the Dan Shim Lab for their time and input, and the ASU/NASA Space Grant Program for funding this work.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4A56D3-8383-4871-9BA3-A49AF5F5D156}"/>
              </a:ext>
            </a:extLst>
          </p:cNvPr>
          <p:cNvCxnSpPr>
            <a:cxnSpLocks/>
          </p:cNvCxnSpPr>
          <p:nvPr/>
        </p:nvCxnSpPr>
        <p:spPr>
          <a:xfrm>
            <a:off x="4431696" y="3429000"/>
            <a:ext cx="3328608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5FB2B92-D150-4A88-B8FD-D193FBC54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0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Marty, B. (2012). The origins and concentrations of water, carbon, nitrogen and noble gases on Earth. </a:t>
            </a:r>
            <a:r>
              <a:rPr lang="en-US" sz="32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Earth and Planetary Science Letters, 313–314(1)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, 56–66.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Nagata, S. (2005). Metal-Insulator Transition in the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Thiospinel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CuIr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S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. </a:t>
            </a:r>
            <a:r>
              <a:rPr lang="en-US" sz="32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Chinese Journal of Physics (Taipei), 43(3S)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, 722-735.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98C1EA5-B5C4-43C2-B8B9-017C80679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Why study nitrogen storage?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73" y="5499984"/>
            <a:ext cx="8518451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Earth’s “missing nitrogen” problem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Mantle transition zone (~500 to 660 km depth)</a:t>
            </a:r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9C2C32B-FD1E-4170-8BF9-3498927FD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87" y="1509268"/>
            <a:ext cx="5721625" cy="3839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06E16-0ED8-40B9-943E-4C075ED84873}"/>
              </a:ext>
            </a:extLst>
          </p:cNvPr>
          <p:cNvSpPr txBox="1"/>
          <p:nvPr/>
        </p:nvSpPr>
        <p:spPr>
          <a:xfrm>
            <a:off x="9027215" y="1456784"/>
            <a:ext cx="225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Source: Marty et al. 2012</a:t>
            </a:r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EAF0A4E-A252-44F2-9487-07ACCD65B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How could N be sequestered?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5624068"/>
            <a:ext cx="9029700" cy="12014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Solid solution between ringwoodite (Mg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SiO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) and silicon nitride (Si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sz="32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9432556-8D03-42E0-80B6-41C6DFA2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>
          <a:xfrm>
            <a:off x="2544997" y="1473730"/>
            <a:ext cx="7102006" cy="4091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69B0B-1719-4B76-ACC7-1F1A0E893F26}"/>
              </a:ext>
            </a:extLst>
          </p:cNvPr>
          <p:cNvSpPr txBox="1"/>
          <p:nvPr/>
        </p:nvSpPr>
        <p:spPr>
          <a:xfrm>
            <a:off x="9770283" y="1473730"/>
            <a:ext cx="225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Source: Nagata 2005</a:t>
            </a:r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E71B436-ED74-4B53-847F-8AC8589EA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Density-Functional Theory (DFT)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What is DFT?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Approximates electronic structure and material properties of solids using quantum mechanics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Software: GPAW, ASE in Python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ASU Agave Supercluster</a:t>
            </a:r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34" name="Picture 10" descr="gpaw / gpaw · GitLab">
            <a:extLst>
              <a:ext uri="{FF2B5EF4-FFF2-40B4-BE49-F238E27FC236}">
                <a16:creationId xmlns:a16="http://schemas.microsoft.com/office/drawing/2014/main" id="{AC49B68F-1618-4EEE-9D4E-2B22A8B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54" y="3923174"/>
            <a:ext cx="48006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B37F0A-D4FD-4A10-8ED7-4673BA667F94}"/>
              </a:ext>
            </a:extLst>
          </p:cNvPr>
          <p:cNvSpPr txBox="1"/>
          <p:nvPr/>
        </p:nvSpPr>
        <p:spPr>
          <a:xfrm>
            <a:off x="5093932" y="6362755"/>
            <a:ext cx="558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Image Source: https://wiki.fysik.dtu.dk/gpaw/devel/devel.html?highlight=logo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pic>
        <p:nvPicPr>
          <p:cNvPr id="1036" name="Picture 12" descr="ase / ase · GitLab">
            <a:extLst>
              <a:ext uri="{FF2B5EF4-FFF2-40B4-BE49-F238E27FC236}">
                <a16:creationId xmlns:a16="http://schemas.microsoft.com/office/drawing/2014/main" id="{638BDCFC-4CB5-49C0-965B-462BBC3D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01" y="4066786"/>
            <a:ext cx="2201052" cy="22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EA2201-DAD5-4F32-9B24-F0AC800EF5B9}"/>
              </a:ext>
            </a:extLst>
          </p:cNvPr>
          <p:cNvSpPr txBox="1"/>
          <p:nvPr/>
        </p:nvSpPr>
        <p:spPr>
          <a:xfrm>
            <a:off x="1585554" y="6362755"/>
            <a:ext cx="315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Image Source: https://gitlab.com/ase/ase 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pic>
        <p:nvPicPr>
          <p:cNvPr id="12" name="Picture 1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25F23AD-60EC-418E-B0D3-B4050CEFB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2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End-Member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662" y="1637286"/>
            <a:ext cx="4108338" cy="38916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Internal energy (U)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Volume (V)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0-25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GPa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(5 </a:t>
            </a:r>
            <a:r>
              <a:rPr lang="en-US" sz="3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GPa</a:t>
            </a:r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intervals)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k-points: 8, 8, 8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Encut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value: 800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XC functional: LDA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82528-1CD0-4779-A51A-83C90DF9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945282"/>
            <a:ext cx="4649659" cy="2912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7817B-050F-44C4-8A0A-E6654CC9C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9"/>
          <a:stretch/>
        </p:blipFill>
        <p:spPr>
          <a:xfrm>
            <a:off x="3352800" y="1252056"/>
            <a:ext cx="4487252" cy="273620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F2A071-6816-4630-9FB6-CFB80C1C8E75}"/>
              </a:ext>
            </a:extLst>
          </p:cNvPr>
          <p:cNvSpPr txBox="1">
            <a:spLocks/>
          </p:cNvSpPr>
          <p:nvPr/>
        </p:nvSpPr>
        <p:spPr>
          <a:xfrm>
            <a:off x="628933" y="2087533"/>
            <a:ext cx="2642664" cy="10652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Ringwoodite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(Mg</a:t>
            </a:r>
            <a:r>
              <a:rPr lang="en-US" sz="28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SiO</a:t>
            </a:r>
            <a:r>
              <a:rPr lang="en-US" sz="2800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17C43D-E6BA-4BDD-BDC5-686C4FA6065E}"/>
              </a:ext>
            </a:extLst>
          </p:cNvPr>
          <p:cNvSpPr txBox="1">
            <a:spLocks/>
          </p:cNvSpPr>
          <p:nvPr/>
        </p:nvSpPr>
        <p:spPr>
          <a:xfrm>
            <a:off x="628933" y="5011337"/>
            <a:ext cx="2642664" cy="9336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Silicon Nitride (Si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pic>
        <p:nvPicPr>
          <p:cNvPr id="14" name="Picture 1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F7CA7EA-5C0C-46DE-AE3C-C4F362B18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7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Solid Solution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0458D-4CED-46DA-A44B-9484C35BE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10" y="1604498"/>
            <a:ext cx="5397795" cy="3394383"/>
          </a:xfrm>
          <a:prstGeom prst="rect">
            <a:avLst/>
          </a:prstGeom>
        </p:spPr>
      </p:pic>
      <p:pic>
        <p:nvPicPr>
          <p:cNvPr id="5" name="Picture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D01A41E-18B0-4319-B2C5-D29A11E9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05" y="1686808"/>
            <a:ext cx="5397795" cy="33159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EF0317-984E-4798-B257-DCF63462DD9A}"/>
              </a:ext>
            </a:extLst>
          </p:cNvPr>
          <p:cNvSpPr txBox="1">
            <a:spLocks/>
          </p:cNvSpPr>
          <p:nvPr/>
        </p:nvSpPr>
        <p:spPr>
          <a:xfrm>
            <a:off x="1897911" y="5253503"/>
            <a:ext cx="2718392" cy="13255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6.25 mol% Silicon Nitride (Si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F24676-4048-4D8D-8E27-803155146353}"/>
              </a:ext>
            </a:extLst>
          </p:cNvPr>
          <p:cNvSpPr txBox="1">
            <a:spLocks/>
          </p:cNvSpPr>
          <p:nvPr/>
        </p:nvSpPr>
        <p:spPr>
          <a:xfrm>
            <a:off x="7295706" y="5253503"/>
            <a:ext cx="2718392" cy="13255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93.75 mol% Silicon Nitride (Si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N</a:t>
            </a:r>
            <a:r>
              <a:rPr lang="en-US" baseline="-25000" dirty="0">
                <a:solidFill>
                  <a:schemeClr val="bg1"/>
                </a:solidFill>
                <a:latin typeface="Avenir Next LT Pro" panose="020B05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9A765-FEB2-4962-A56D-BBD6EA5FC181}"/>
              </a:ext>
            </a:extLst>
          </p:cNvPr>
          <p:cNvSpPr/>
          <p:nvPr/>
        </p:nvSpPr>
        <p:spPr>
          <a:xfrm>
            <a:off x="5252484" y="3147237"/>
            <a:ext cx="350874" cy="1488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6B2E953-3EA2-483B-BD81-F921F54980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Assessing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941" y="2906983"/>
            <a:ext cx="4446181" cy="77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ΔH = ΔU + PΔV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FF85A-789F-4FB6-B2DE-FBC6AB17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5684"/>
            <a:ext cx="6069419" cy="52045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FF1FE1-DC8D-4D1F-935D-1F4A948819BF}"/>
              </a:ext>
            </a:extLst>
          </p:cNvPr>
          <p:cNvSpPr txBox="1">
            <a:spLocks/>
          </p:cNvSpPr>
          <p:nvPr/>
        </p:nvSpPr>
        <p:spPr>
          <a:xfrm>
            <a:off x="7196911" y="4180123"/>
            <a:ext cx="1993605" cy="93464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in enthalpy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E4EBCF-0678-46DB-AEC7-82B21BEA1327}"/>
              </a:ext>
            </a:extLst>
          </p:cNvPr>
          <p:cNvSpPr txBox="1">
            <a:spLocks/>
          </p:cNvSpPr>
          <p:nvPr/>
        </p:nvSpPr>
        <p:spPr>
          <a:xfrm>
            <a:off x="10170926" y="1652395"/>
            <a:ext cx="1632098" cy="50561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Pressure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103110-C4BF-4498-B5E3-868A29453345}"/>
              </a:ext>
            </a:extLst>
          </p:cNvPr>
          <p:cNvSpPr txBox="1">
            <a:spLocks/>
          </p:cNvSpPr>
          <p:nvPr/>
        </p:nvSpPr>
        <p:spPr>
          <a:xfrm>
            <a:off x="7196911" y="1472464"/>
            <a:ext cx="2684722" cy="93464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in internal energy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AC8ACF-6320-4FF5-AD68-643D5C5BAFE8}"/>
              </a:ext>
            </a:extLst>
          </p:cNvPr>
          <p:cNvSpPr txBox="1">
            <a:spLocks/>
          </p:cNvSpPr>
          <p:nvPr/>
        </p:nvSpPr>
        <p:spPr>
          <a:xfrm>
            <a:off x="9479808" y="4175972"/>
            <a:ext cx="2610293" cy="93464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in unit cell volume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4354F14-FDEA-485D-AB93-9AAD95AD469A}"/>
              </a:ext>
            </a:extLst>
          </p:cNvPr>
          <p:cNvCxnSpPr>
            <a:stCxn id="11" idx="2"/>
            <a:endCxn id="3" idx="0"/>
          </p:cNvCxnSpPr>
          <p:nvPr/>
        </p:nvCxnSpPr>
        <p:spPr>
          <a:xfrm rot="16200000" flipH="1">
            <a:off x="8828716" y="2117666"/>
            <a:ext cx="499873" cy="1078760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35A32A8-12B5-4464-B764-A5BA3F1FC6D4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7795075" y="3781483"/>
            <a:ext cx="556718" cy="240561"/>
          </a:xfrm>
          <a:prstGeom prst="bentConnector3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BC6D756-2C72-4674-A57B-FB72D72A6AE6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10763126" y="3585299"/>
            <a:ext cx="612502" cy="5688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B05168A-00A5-4D99-9AF8-86C6A563F1C5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0534600" y="2408366"/>
            <a:ext cx="702731" cy="202021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EFA45A8-2BD8-4D8F-AAFC-1A7C12781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Assessing Stability (XC Functional: PBE)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599" y="2930479"/>
            <a:ext cx="4446181" cy="77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ΔH = ΔU + PΔV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FF1FE1-DC8D-4D1F-935D-1F4A948819BF}"/>
              </a:ext>
            </a:extLst>
          </p:cNvPr>
          <p:cNvSpPr txBox="1">
            <a:spLocks/>
          </p:cNvSpPr>
          <p:nvPr/>
        </p:nvSpPr>
        <p:spPr>
          <a:xfrm>
            <a:off x="6913599" y="4175972"/>
            <a:ext cx="1993605" cy="93464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in enthalpy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E4EBCF-0678-46DB-AEC7-82B21BEA1327}"/>
              </a:ext>
            </a:extLst>
          </p:cNvPr>
          <p:cNvSpPr txBox="1">
            <a:spLocks/>
          </p:cNvSpPr>
          <p:nvPr/>
        </p:nvSpPr>
        <p:spPr>
          <a:xfrm>
            <a:off x="10017197" y="1658902"/>
            <a:ext cx="1632098" cy="50561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Pressure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103110-C4BF-4498-B5E3-868A29453345}"/>
              </a:ext>
            </a:extLst>
          </p:cNvPr>
          <p:cNvSpPr txBox="1">
            <a:spLocks/>
          </p:cNvSpPr>
          <p:nvPr/>
        </p:nvSpPr>
        <p:spPr>
          <a:xfrm>
            <a:off x="6913599" y="1525016"/>
            <a:ext cx="2684722" cy="93464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in internal energy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AC8ACF-6320-4FF5-AD68-643D5C5BAFE8}"/>
              </a:ext>
            </a:extLst>
          </p:cNvPr>
          <p:cNvSpPr txBox="1">
            <a:spLocks/>
          </p:cNvSpPr>
          <p:nvPr/>
        </p:nvSpPr>
        <p:spPr>
          <a:xfrm>
            <a:off x="9299944" y="4162716"/>
            <a:ext cx="2610293" cy="93464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in unit cell volume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4354F14-FDEA-485D-AB93-9AAD95AD469A}"/>
              </a:ext>
            </a:extLst>
          </p:cNvPr>
          <p:cNvCxnSpPr>
            <a:stCxn id="11" idx="2"/>
            <a:endCxn id="3" idx="0"/>
          </p:cNvCxnSpPr>
          <p:nvPr/>
        </p:nvCxnSpPr>
        <p:spPr>
          <a:xfrm rot="16200000" flipH="1">
            <a:off x="8460917" y="2254705"/>
            <a:ext cx="470817" cy="880730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35A32A8-12B5-4464-B764-A5BA3F1FC6D4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7422694" y="3688264"/>
            <a:ext cx="529071" cy="446346"/>
          </a:xfrm>
          <a:prstGeom prst="bentConnector3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BC6D756-2C72-4674-A57B-FB72D72A6AE6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10528518" y="3704257"/>
            <a:ext cx="535032" cy="3818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B05168A-00A5-4D99-9AF8-86C6A563F1C5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0183058" y="2283302"/>
            <a:ext cx="768973" cy="531405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F8DEBD-B3E0-4079-AA3C-C15E5F49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2" y="1469331"/>
            <a:ext cx="5519318" cy="5329814"/>
          </a:xfrm>
          <a:prstGeom prst="rect">
            <a:avLst/>
          </a:prstGeom>
        </p:spPr>
      </p:pic>
      <p:pic>
        <p:nvPicPr>
          <p:cNvPr id="27" name="Picture 2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68BEBAC-3CC7-42BC-8838-340F652FA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BAD9-291A-498B-BDB6-26801F9B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Significance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FAC7-51BF-43F0-9682-A27E0A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186" cy="45539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With varying pressure, ringwoodite/silicon nitride mixture is unstable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DFT limitations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High-temperature effects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Experimental synthesis of solid solution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ASU’s multi-anvil press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Implications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Earth’s atmospheric evolution, habitability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Terrestrial planets, rocky exoplanets</a:t>
            </a:r>
          </a:p>
          <a:p>
            <a:endParaRPr lang="en-US" sz="3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B29888A-7DCB-4403-BA1D-6695896C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770"/>
          <a:stretch/>
        </p:blipFill>
        <p:spPr>
          <a:xfrm>
            <a:off x="11074432" y="5678229"/>
            <a:ext cx="1117568" cy="11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440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Office Theme</vt:lpstr>
      <vt:lpstr>Nitrogen Storage in the Deep Interiors of Rocky Planets</vt:lpstr>
      <vt:lpstr>Why study nitrogen storage?</vt:lpstr>
      <vt:lpstr>How could N be sequestered?</vt:lpstr>
      <vt:lpstr>Density-Functional Theory (DFT)</vt:lpstr>
      <vt:lpstr>End-Member Data</vt:lpstr>
      <vt:lpstr>Solid Solution Data</vt:lpstr>
      <vt:lpstr>Assessing Stability</vt:lpstr>
      <vt:lpstr>Assessing Stability (XC Functional: PBE)</vt:lpstr>
      <vt:lpstr>Significance and Future Work</vt:lpstr>
      <vt:lpstr>Thank You!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Storage in the Deep Interiors of Rocky Planets</dc:title>
  <dc:creator>Shradha Ravikumar</dc:creator>
  <cp:lastModifiedBy>Shradha Ravikumar</cp:lastModifiedBy>
  <cp:revision>41</cp:revision>
  <dcterms:created xsi:type="dcterms:W3CDTF">2022-04-04T09:21:41Z</dcterms:created>
  <dcterms:modified xsi:type="dcterms:W3CDTF">2022-04-09T05:45:30Z</dcterms:modified>
</cp:coreProperties>
</file>